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05" r:id="rId5"/>
    <p:sldId id="314" r:id="rId6"/>
    <p:sldId id="300" r:id="rId7"/>
    <p:sldId id="315" r:id="rId8"/>
    <p:sldId id="316" r:id="rId9"/>
    <p:sldId id="301" r:id="rId10"/>
    <p:sldId id="30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orient="horz" pos="1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593A"/>
    <a:srgbClr val="73894B"/>
    <a:srgbClr val="CDE0C4"/>
    <a:srgbClr val="FBFBFB"/>
    <a:srgbClr val="0C344C"/>
    <a:srgbClr val="092A3D"/>
    <a:srgbClr val="0D3A53"/>
    <a:srgbClr val="000066"/>
    <a:srgbClr val="6F8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7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1160" y="1056"/>
      </p:cViewPr>
      <p:guideLst>
        <p:guide orient="horz" pos="799"/>
        <p:guide pos="7333"/>
        <p:guide orient="horz" pos="1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3/26/25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-2"/>
            <a:ext cx="12192000" cy="6858004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0" y="3327632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3EF6E094-894C-4BDF-BD83-B19B11068181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4D2B-D289-439C-895D-1114839A2924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9FF9-5686-4F65-9323-0860DAAC0A33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EF73-9A7A-48BA-96A1-56F5EA3172C8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F636-2852-4800-9728-03CB0822344A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F3FA-3E92-411A-B98B-EAD95FB0B785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7051-3C06-4B09-BFD7-47FB5DEB379D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1566-C94A-4C96-8615-9CA1AB03B7A9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BA-DC83-41D8-8388-B520825C44F9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F2D5-EC84-4D37-B095-A5F430033A15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2CD1-81ED-48CE-A329-B60C9AFEBD61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079D-F140-4B8C-B700-26D1236BD820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1">
            <a:extLst>
              <a:ext uri="{FF2B5EF4-FFF2-40B4-BE49-F238E27FC236}">
                <a16:creationId xmlns:a16="http://schemas.microsoft.com/office/drawing/2014/main" id="{E62EA3A0-E367-4B12-92F5-0509C1C8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020" y="6341932"/>
            <a:ext cx="2743200" cy="365125"/>
          </a:xfrm>
        </p:spPr>
        <p:txBody>
          <a:bodyPr/>
          <a:lstStyle/>
          <a:p>
            <a:fld id="{1F0D9605-A831-4471-A4C4-EBFA8615ADCD}" type="slidenum">
              <a:rPr lang="en-US" sz="1400" smtClean="0"/>
              <a:t>1</a:t>
            </a:fld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D93550-57AB-4E50-91AD-3B7362519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45" y="1059925"/>
            <a:ext cx="4913068" cy="47723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857835-B092-49E3-A342-36DBAB59B627}"/>
              </a:ext>
            </a:extLst>
          </p:cNvPr>
          <p:cNvSpPr txBox="1"/>
          <p:nvPr/>
        </p:nvSpPr>
        <p:spPr>
          <a:xfrm>
            <a:off x="672662" y="1527530"/>
            <a:ext cx="6096000" cy="2018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60" algn="ctr">
              <a:lnSpc>
                <a:spcPct val="150000"/>
              </a:lnSpc>
            </a:pPr>
            <a:r>
              <a:rPr lang="en-US" sz="4400" b="1" spc="15" dirty="0" err="1">
                <a:latin typeface="Manrope" pitchFamily="2" charset="0"/>
                <a:cs typeface="Calibri"/>
              </a:rPr>
              <a:t>Guida</a:t>
            </a:r>
            <a:r>
              <a:rPr lang="en-US" sz="4400" b="1" spc="15" dirty="0">
                <a:latin typeface="Manrope" pitchFamily="2" charset="0"/>
                <a:cs typeface="Calibri"/>
              </a:rPr>
              <a:t> </a:t>
            </a:r>
            <a:r>
              <a:rPr lang="en-US" sz="4400" b="1" spc="15" dirty="0" err="1">
                <a:latin typeface="Manrope" pitchFamily="2" charset="0"/>
                <a:cs typeface="Calibri"/>
              </a:rPr>
              <a:t>pratica</a:t>
            </a:r>
            <a:endParaRPr lang="en-US" sz="4400" b="1" spc="15" dirty="0">
              <a:latin typeface="Manrope" pitchFamily="2" charset="0"/>
              <a:cs typeface="Calibri"/>
            </a:endParaRPr>
          </a:p>
          <a:p>
            <a:pPr marL="12560" algn="ctr">
              <a:lnSpc>
                <a:spcPct val="150000"/>
              </a:lnSpc>
            </a:pPr>
            <a:r>
              <a:rPr lang="en-US" sz="4400" u="sng" spc="15" dirty="0">
                <a:latin typeface="Manrope" pitchFamily="2" charset="0"/>
                <a:cs typeface="Calibri"/>
              </a:rPr>
              <a:t>Come </a:t>
            </a:r>
            <a:r>
              <a:rPr lang="en-US" sz="4400" u="sng" spc="15" dirty="0" err="1">
                <a:latin typeface="Manrope" pitchFamily="2" charset="0"/>
                <a:cs typeface="Calibri"/>
              </a:rPr>
              <a:t>si</a:t>
            </a:r>
            <a:r>
              <a:rPr lang="en-US" sz="4400" u="sng" spc="15" dirty="0">
                <a:latin typeface="Manrope" pitchFamily="2" charset="0"/>
                <a:cs typeface="Calibri"/>
              </a:rPr>
              <a:t> </a:t>
            </a:r>
            <a:r>
              <a:rPr lang="en-US" sz="4400" u="sng" spc="15" dirty="0" err="1">
                <a:latin typeface="Manrope" pitchFamily="2" charset="0"/>
                <a:cs typeface="Calibri"/>
              </a:rPr>
              <a:t>vota</a:t>
            </a:r>
            <a:endParaRPr lang="it-IT" sz="4400" dirty="0">
              <a:latin typeface="Manrope" pitchFamily="2" charset="0"/>
            </a:endParaRPr>
          </a:p>
        </p:txBody>
      </p:sp>
      <p:pic>
        <p:nvPicPr>
          <p:cNvPr id="17" name="Immagine 3">
            <a:extLst>
              <a:ext uri="{FF2B5EF4-FFF2-40B4-BE49-F238E27FC236}">
                <a16:creationId xmlns:a16="http://schemas.microsoft.com/office/drawing/2014/main" id="{825AEC43-ED68-48FB-9448-C9A469137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26" y="4265062"/>
            <a:ext cx="3578087" cy="1553029"/>
          </a:xfrm>
          <a:prstGeom prst="rect">
            <a:avLst/>
          </a:prstGeom>
        </p:spPr>
      </p:pic>
      <p:pic>
        <p:nvPicPr>
          <p:cNvPr id="8" name="Immagine 7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AC17A25A-1F08-D004-147E-575FD063B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" y="235581"/>
            <a:ext cx="1766374" cy="5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6310002"/>
            <a:ext cx="1240777" cy="533518"/>
          </a:xfrm>
          <a:prstGeom prst="rect">
            <a:avLst/>
          </a:prstGeom>
        </p:spPr>
      </p:pic>
      <p:cxnSp>
        <p:nvCxnSpPr>
          <p:cNvPr id="10" name="Straight Connector 49">
            <a:extLst>
              <a:ext uri="{FF2B5EF4-FFF2-40B4-BE49-F238E27FC236}">
                <a16:creationId xmlns:a16="http://schemas.microsoft.com/office/drawing/2014/main" id="{C518014C-DDAB-4B66-A6FF-B09E1251F887}"/>
              </a:ext>
            </a:extLst>
          </p:cNvPr>
          <p:cNvCxnSpPr>
            <a:cxnSpLocks/>
          </p:cNvCxnSpPr>
          <p:nvPr/>
        </p:nvCxnSpPr>
        <p:spPr>
          <a:xfrm>
            <a:off x="11670725" y="4879743"/>
            <a:ext cx="0" cy="1161961"/>
          </a:xfrm>
          <a:prstGeom prst="line">
            <a:avLst/>
          </a:prstGeom>
          <a:ln w="9525">
            <a:solidFill>
              <a:srgbClr val="BF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593CE9EA-F509-442C-A94D-D3BAA3087751}"/>
              </a:ext>
            </a:extLst>
          </p:cNvPr>
          <p:cNvSpPr/>
          <p:nvPr/>
        </p:nvSpPr>
        <p:spPr>
          <a:xfrm>
            <a:off x="748762" y="1509951"/>
            <a:ext cx="5015248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Nel portale di Ateneo, nella sezione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Manrope" pitchFamily="2" charset="0"/>
                <a:cs typeface="Calibri Light" panose="020F0302020204030204" pitchFamily="34" charset="0"/>
              </a:rPr>
              <a:t>Amministrazione,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 troverai il link «Votazioni Online» per accedere alla votazione.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Premi il link e verrai direzionato sul sistema di voto.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Ricorda che potrai votare solo negli orari prestabiliti e solo se ne hai diritto.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Se hai problemi ad accedere </a:t>
            </a:r>
            <a:r>
              <a:rPr lang="it-IT" sz="1600" dirty="0">
                <a:latin typeface="Manrope" pitchFamily="2" charset="0"/>
              </a:rPr>
              <a:t>contatta </a:t>
            </a:r>
            <a:r>
              <a:rPr lang="it-IT" sz="1600" b="1" dirty="0">
                <a:latin typeface="Manrope" pitchFamily="2" charset="0"/>
              </a:rPr>
              <a:t>l’Ufficio Elettorale </a:t>
            </a:r>
            <a:r>
              <a:rPr lang="it-IT" sz="1600" dirty="0">
                <a:latin typeface="Manrope" pitchFamily="2" charset="0"/>
              </a:rPr>
              <a:t>al seguente </a:t>
            </a:r>
            <a:r>
              <a:rPr lang="it-IT" sz="1600" dirty="0">
                <a:highlight>
                  <a:srgbClr val="FFFFFF"/>
                </a:highlight>
                <a:latin typeface="Manrope" pitchFamily="2" charset="0"/>
              </a:rPr>
              <a:t>indirizzo e-mail: </a:t>
            </a:r>
            <a:r>
              <a:rPr lang="it-IT" sz="1600" dirty="0">
                <a:solidFill>
                  <a:srgbClr val="0070C0"/>
                </a:solidFill>
                <a:highlight>
                  <a:srgbClr val="FFFFFF"/>
                </a:highlight>
                <a:latin typeface="Manrope" pitchFamily="2" charset="0"/>
              </a:rPr>
              <a:t>elezionistudentesche@polimi.it</a:t>
            </a:r>
            <a:endParaRPr lang="it-IT" sz="1600" dirty="0">
              <a:highlight>
                <a:srgbClr val="FFFFFF"/>
              </a:highlight>
              <a:latin typeface="Manrope" pitchFamily="2" charset="0"/>
            </a:endParaRPr>
          </a:p>
        </p:txBody>
      </p:sp>
      <p:sp>
        <p:nvSpPr>
          <p:cNvPr id="19" name="Segnaposto numero diapositiva 1">
            <a:extLst>
              <a:ext uri="{FF2B5EF4-FFF2-40B4-BE49-F238E27FC236}">
                <a16:creationId xmlns:a16="http://schemas.microsoft.com/office/drawing/2014/main" id="{E62EA3A0-E367-4B12-92F5-0509C1C8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020" y="6341932"/>
            <a:ext cx="2743200" cy="365125"/>
          </a:xfrm>
        </p:spPr>
        <p:txBody>
          <a:bodyPr/>
          <a:lstStyle/>
          <a:p>
            <a:fld id="{1F0D9605-A831-4471-A4C4-EBFA8615ADCD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CEF2B-04F5-4C1C-A5BB-B5819ABF73F6}"/>
              </a:ext>
            </a:extLst>
          </p:cNvPr>
          <p:cNvSpPr txBox="1"/>
          <p:nvPr/>
        </p:nvSpPr>
        <p:spPr>
          <a:xfrm>
            <a:off x="840488" y="989472"/>
            <a:ext cx="5633651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EFEFE"/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rgbClr val="0C344C"/>
                </a:solidFill>
                <a:latin typeface="Manrope" pitchFamily="2" charset="0"/>
              </a:rPr>
              <a:t>Accedi al portale di Ateneo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F1A441-86CB-4EA5-98BD-F1FFDA50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566" y="1748939"/>
            <a:ext cx="4944285" cy="1566808"/>
          </a:xfrm>
          <a:prstGeom prst="rect">
            <a:avLst/>
          </a:prstGeom>
        </p:spPr>
      </p:pic>
      <p:pic>
        <p:nvPicPr>
          <p:cNvPr id="6" name="Immagine 5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0BF3BCC9-304A-5C2F-5E29-7618887A2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" y="235581"/>
            <a:ext cx="1766374" cy="5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775425D8-B8D1-401E-853A-9943B2B5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020" y="6341932"/>
            <a:ext cx="2743200" cy="365125"/>
          </a:xfrm>
        </p:spPr>
        <p:txBody>
          <a:bodyPr/>
          <a:lstStyle/>
          <a:p>
            <a:fld id="{1F0D9605-A831-4471-A4C4-EBFA8615ADCD}" type="slidenum">
              <a:rPr lang="en-US" sz="1400" smtClean="0"/>
              <a:t>3</a:t>
            </a:fld>
            <a:endParaRPr lang="en-US" sz="1400" dirty="0"/>
          </a:p>
        </p:txBody>
      </p:sp>
      <p:cxnSp>
        <p:nvCxnSpPr>
          <p:cNvPr id="14" name="Straight Connector 49">
            <a:extLst>
              <a:ext uri="{FF2B5EF4-FFF2-40B4-BE49-F238E27FC236}">
                <a16:creationId xmlns:a16="http://schemas.microsoft.com/office/drawing/2014/main" id="{ADCE2CFD-3A37-4932-9573-8CBC1EF3F632}"/>
              </a:ext>
            </a:extLst>
          </p:cNvPr>
          <p:cNvCxnSpPr/>
          <p:nvPr/>
        </p:nvCxnSpPr>
        <p:spPr>
          <a:xfrm>
            <a:off x="11621452" y="4791099"/>
            <a:ext cx="0" cy="1161961"/>
          </a:xfrm>
          <a:prstGeom prst="line">
            <a:avLst/>
          </a:prstGeom>
          <a:ln w="9525">
            <a:solidFill>
              <a:srgbClr val="BF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0">
            <a:extLst>
              <a:ext uri="{FF2B5EF4-FFF2-40B4-BE49-F238E27FC236}">
                <a16:creationId xmlns:a16="http://schemas.microsoft.com/office/drawing/2014/main" id="{688A25BF-1F2D-4285-9A9F-2DB698347678}"/>
              </a:ext>
            </a:extLst>
          </p:cNvPr>
          <p:cNvSpPr/>
          <p:nvPr/>
        </p:nvSpPr>
        <p:spPr>
          <a:xfrm>
            <a:off x="11598592" y="4219342"/>
            <a:ext cx="45719" cy="225425"/>
          </a:xfrm>
          <a:prstGeom prst="rect">
            <a:avLst/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Immagine 20">
            <a:extLst>
              <a:ext uri="{FF2B5EF4-FFF2-40B4-BE49-F238E27FC236}">
                <a16:creationId xmlns:a16="http://schemas.microsoft.com/office/drawing/2014/main" id="{35A383A8-B9F3-4B93-8D7E-F4D943DA0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6310002"/>
            <a:ext cx="1240777" cy="533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C4657A-2C1F-4F8B-92A3-4FB164CAFA76}"/>
              </a:ext>
            </a:extLst>
          </p:cNvPr>
          <p:cNvSpPr txBox="1"/>
          <p:nvPr/>
        </p:nvSpPr>
        <p:spPr>
          <a:xfrm>
            <a:off x="819330" y="985983"/>
            <a:ext cx="5633651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EFEFE"/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rgbClr val="0C344C"/>
                </a:solidFill>
                <a:latin typeface="Manrope" pitchFamily="2" charset="0"/>
              </a:rPr>
              <a:t>Elenco delle votazioni in corso</a:t>
            </a:r>
          </a:p>
        </p:txBody>
      </p:sp>
      <p:sp>
        <p:nvSpPr>
          <p:cNvPr id="18" name="Rettangolo 12">
            <a:extLst>
              <a:ext uri="{FF2B5EF4-FFF2-40B4-BE49-F238E27FC236}">
                <a16:creationId xmlns:a16="http://schemas.microsoft.com/office/drawing/2014/main" id="{E0B0CD94-8B5F-4F72-A9EA-75D8A54E25DA}"/>
              </a:ext>
            </a:extLst>
          </p:cNvPr>
          <p:cNvSpPr/>
          <p:nvPr/>
        </p:nvSpPr>
        <p:spPr>
          <a:xfrm>
            <a:off x="749881" y="1507342"/>
            <a:ext cx="4880842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Nella banda superiore della schermata troverai le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schede elettorali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per le quali puoi votare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(f 1.)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Scegli la scheda elettorale dalla quale vuoi cominciare, o segui semplicemente le schermate della procedura di voto, che ti presenterà, una dopo l’altra, tutte le votazioni a cui puoi partecipare.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N.B.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: Per motivi di sicurezza il sistema provvede automaticamente a scollegare ogni utente se sono trascorsi 20 minuti di inattività. Il contatore in alto ti indicherà il “Tempo rimanente” dall’ultima azione effettuata sulla piattaforma; puoi comunque eventualmente rientrare nell’area di voto in un successivo momento per completare le operazioni. </a:t>
            </a:r>
          </a:p>
          <a:p>
            <a:pPr algn="just"/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endParaRPr lang="it-IT" dirty="0">
              <a:highlight>
                <a:srgbClr val="FFFF00"/>
              </a:highlight>
              <a:latin typeface="Manrope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402A7-8673-470C-9467-86CFA1253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82"/>
          <a:stretch/>
        </p:blipFill>
        <p:spPr>
          <a:xfrm>
            <a:off x="5757887" y="1288869"/>
            <a:ext cx="5886424" cy="32931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C515A50-1EC0-4237-AC9E-37074041D9AD}"/>
              </a:ext>
            </a:extLst>
          </p:cNvPr>
          <p:cNvSpPr/>
          <p:nvPr/>
        </p:nvSpPr>
        <p:spPr>
          <a:xfrm>
            <a:off x="5768848" y="1449703"/>
            <a:ext cx="5863565" cy="22542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 err="1">
                <a:solidFill>
                  <a:schemeClr val="accent1">
                    <a:lumMod val="50000"/>
                  </a:schemeClr>
                </a:solidFill>
              </a:rPr>
              <a:t>f.1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46A91-B2EA-4A8A-8136-FCE7A7C0AC42}"/>
              </a:ext>
            </a:extLst>
          </p:cNvPr>
          <p:cNvSpPr txBox="1"/>
          <p:nvPr/>
        </p:nvSpPr>
        <p:spPr>
          <a:xfrm>
            <a:off x="9538448" y="1477776"/>
            <a:ext cx="1183341" cy="1692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00" dirty="0">
                <a:solidFill>
                  <a:schemeClr val="accent1">
                    <a:lumMod val="75000"/>
                  </a:schemeClr>
                </a:solidFill>
              </a:rPr>
              <a:t>Consiglio Corso di studio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887" y="1999372"/>
            <a:ext cx="5886424" cy="592753"/>
          </a:xfrm>
          <a:prstGeom prst="rect">
            <a:avLst/>
          </a:prstGeom>
        </p:spPr>
      </p:pic>
      <p:pic>
        <p:nvPicPr>
          <p:cNvPr id="7" name="Immagine 6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C39C423A-F275-E759-79A0-E50CDCF7A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" y="235581"/>
            <a:ext cx="1766374" cy="5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775425D8-B8D1-401E-853A-9943B2B5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020" y="6341932"/>
            <a:ext cx="2743200" cy="365125"/>
          </a:xfrm>
        </p:spPr>
        <p:txBody>
          <a:bodyPr/>
          <a:lstStyle/>
          <a:p>
            <a:fld id="{1F0D9605-A831-4471-A4C4-EBFA8615ADCD}" type="slidenum">
              <a:rPr lang="en-US" sz="1400" smtClean="0"/>
              <a:t>4</a:t>
            </a:fld>
            <a:endParaRPr lang="en-US" sz="1400" dirty="0"/>
          </a:p>
        </p:txBody>
      </p:sp>
      <p:cxnSp>
        <p:nvCxnSpPr>
          <p:cNvPr id="14" name="Straight Connector 49">
            <a:extLst>
              <a:ext uri="{FF2B5EF4-FFF2-40B4-BE49-F238E27FC236}">
                <a16:creationId xmlns:a16="http://schemas.microsoft.com/office/drawing/2014/main" id="{ADCE2CFD-3A37-4932-9573-8CBC1EF3F632}"/>
              </a:ext>
            </a:extLst>
          </p:cNvPr>
          <p:cNvCxnSpPr/>
          <p:nvPr/>
        </p:nvCxnSpPr>
        <p:spPr>
          <a:xfrm>
            <a:off x="11621452" y="4791099"/>
            <a:ext cx="0" cy="1161961"/>
          </a:xfrm>
          <a:prstGeom prst="line">
            <a:avLst/>
          </a:prstGeom>
          <a:ln w="9525">
            <a:solidFill>
              <a:srgbClr val="BF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0">
            <a:extLst>
              <a:ext uri="{FF2B5EF4-FFF2-40B4-BE49-F238E27FC236}">
                <a16:creationId xmlns:a16="http://schemas.microsoft.com/office/drawing/2014/main" id="{688A25BF-1F2D-4285-9A9F-2DB698347678}"/>
              </a:ext>
            </a:extLst>
          </p:cNvPr>
          <p:cNvSpPr/>
          <p:nvPr/>
        </p:nvSpPr>
        <p:spPr>
          <a:xfrm>
            <a:off x="11598592" y="4916027"/>
            <a:ext cx="45719" cy="225425"/>
          </a:xfrm>
          <a:prstGeom prst="rect">
            <a:avLst/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Immagine 20">
            <a:extLst>
              <a:ext uri="{FF2B5EF4-FFF2-40B4-BE49-F238E27FC236}">
                <a16:creationId xmlns:a16="http://schemas.microsoft.com/office/drawing/2014/main" id="{35A383A8-B9F3-4B93-8D7E-F4D943DA0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6310002"/>
            <a:ext cx="1240777" cy="533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C4657A-2C1F-4F8B-92A3-4FB164CAFA76}"/>
              </a:ext>
            </a:extLst>
          </p:cNvPr>
          <p:cNvSpPr txBox="1"/>
          <p:nvPr/>
        </p:nvSpPr>
        <p:spPr>
          <a:xfrm>
            <a:off x="835729" y="985163"/>
            <a:ext cx="10844992" cy="7386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EFEFE"/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rgbClr val="0C344C"/>
                </a:solidFill>
                <a:latin typeface="Manrope" pitchFamily="2" charset="0"/>
              </a:rPr>
              <a:t>Anteprima della scheda di voto per Senato accademico, Consiglio di Amministrazione e Commissioni Paritetiche</a:t>
            </a:r>
          </a:p>
        </p:txBody>
      </p:sp>
      <p:sp>
        <p:nvSpPr>
          <p:cNvPr id="18" name="Rettangolo 12">
            <a:extLst>
              <a:ext uri="{FF2B5EF4-FFF2-40B4-BE49-F238E27FC236}">
                <a16:creationId xmlns:a16="http://schemas.microsoft.com/office/drawing/2014/main" id="{E0B0CD94-8B5F-4F72-A9EA-75D8A54E25DA}"/>
              </a:ext>
            </a:extLst>
          </p:cNvPr>
          <p:cNvSpPr/>
          <p:nvPr/>
        </p:nvSpPr>
        <p:spPr>
          <a:xfrm>
            <a:off x="751586" y="1870893"/>
            <a:ext cx="4861252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All’inizio di ogni scheda viene presentato: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Il nome dell’organo da votare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(f 1.)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Il numero di preferenze che possono essere espresse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(f 2.)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Il nome dell’elettore che sta votando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(f 3.)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L’indice delle liste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(f 4.)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Cliccando sul simbolo di ciascuna lista, oppure scorrendo la pagina si viene indirizzati ai nomi dei candidati presenti in ciascuna lista.</a:t>
            </a: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Occorre premere nuovamente per deselezionare il candidato e selezionarne un altro.</a:t>
            </a:r>
          </a:p>
          <a:p>
            <a:pPr algn="just"/>
            <a:b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</a:b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Per questa votazione, il numero di preferenze varia in base all’Organismo per cui si vota. </a:t>
            </a:r>
          </a:p>
        </p:txBody>
      </p:sp>
      <p:pic>
        <p:nvPicPr>
          <p:cNvPr id="6" name="Picture 5" descr="Lista e Candidati">
            <a:extLst>
              <a:ext uri="{FF2B5EF4-FFF2-40B4-BE49-F238E27FC236}">
                <a16:creationId xmlns:a16="http://schemas.microsoft.com/office/drawing/2014/main" id="{0B82802E-F2E7-4A85-93B6-7F6CC1A26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202" y="2401677"/>
            <a:ext cx="5866748" cy="2897820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A198E0-F98C-476B-BB47-1A17CEF10A9B}"/>
              </a:ext>
            </a:extLst>
          </p:cNvPr>
          <p:cNvSpPr/>
          <p:nvPr/>
        </p:nvSpPr>
        <p:spPr>
          <a:xfrm>
            <a:off x="7647010" y="2955594"/>
            <a:ext cx="1165566" cy="96567"/>
          </a:xfrm>
          <a:prstGeom prst="rect">
            <a:avLst/>
          </a:prstGeom>
          <a:solidFill>
            <a:srgbClr val="FBFBFB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Nome Cognome</a:t>
            </a:r>
            <a:endParaRPr lang="it-IT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5D9C6C-A7B7-4869-AB3E-910A35E01F1A}"/>
              </a:ext>
            </a:extLst>
          </p:cNvPr>
          <p:cNvSpPr/>
          <p:nvPr/>
        </p:nvSpPr>
        <p:spPr>
          <a:xfrm>
            <a:off x="5973327" y="2644188"/>
            <a:ext cx="3934161" cy="10800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>
                <a:solidFill>
                  <a:schemeClr val="accent1">
                    <a:lumMod val="50000"/>
                  </a:schemeClr>
                </a:solidFill>
              </a:rPr>
              <a:t>f 1.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2EDC03-CEFC-4BD1-AFF7-8485A54FC4B2}"/>
              </a:ext>
            </a:extLst>
          </p:cNvPr>
          <p:cNvSpPr/>
          <p:nvPr/>
        </p:nvSpPr>
        <p:spPr>
          <a:xfrm>
            <a:off x="5973328" y="2792247"/>
            <a:ext cx="3934161" cy="10800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f 2</a:t>
            </a:r>
            <a:r>
              <a:rPr lang="it-IT" sz="8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2AEE5E-F717-40E0-86CC-FA41DE518AD8}"/>
              </a:ext>
            </a:extLst>
          </p:cNvPr>
          <p:cNvSpPr/>
          <p:nvPr/>
        </p:nvSpPr>
        <p:spPr>
          <a:xfrm>
            <a:off x="5973329" y="2955594"/>
            <a:ext cx="3934161" cy="10800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>
                <a:solidFill>
                  <a:schemeClr val="accent1">
                    <a:lumMod val="50000"/>
                  </a:schemeClr>
                </a:solidFill>
              </a:rPr>
              <a:t>f 3.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DC343F-03DA-4D75-BC34-C4244AA758D8}"/>
              </a:ext>
            </a:extLst>
          </p:cNvPr>
          <p:cNvSpPr/>
          <p:nvPr/>
        </p:nvSpPr>
        <p:spPr>
          <a:xfrm>
            <a:off x="5956209" y="3408966"/>
            <a:ext cx="3934161" cy="10800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>
                <a:solidFill>
                  <a:schemeClr val="accent1">
                    <a:lumMod val="50000"/>
                  </a:schemeClr>
                </a:solidFill>
              </a:rPr>
              <a:t>f 4.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56209" y="2637730"/>
            <a:ext cx="5688102" cy="630942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700" b="1" dirty="0"/>
              <a:t>Votazione:	Organismo: Senato Accademico/Consiglio di Amministrazione/Commissione Paritetica	</a:t>
            </a:r>
            <a:r>
              <a:rPr lang="it-IT" sz="700" b="1" i="1" dirty="0"/>
              <a:t>f 1</a:t>
            </a:r>
            <a:br>
              <a:rPr lang="it-IT" sz="700" b="1" dirty="0"/>
            </a:br>
            <a:br>
              <a:rPr lang="it-IT" sz="700" b="1" dirty="0"/>
            </a:br>
            <a:r>
              <a:rPr lang="it-IT" sz="700" b="1" dirty="0"/>
              <a:t>Puoi votare per:	Numero di preferenze variabile in base all’Organismo		</a:t>
            </a:r>
            <a:r>
              <a:rPr lang="it-IT" sz="700" b="1" i="1" dirty="0"/>
              <a:t>f 2</a:t>
            </a:r>
          </a:p>
          <a:p>
            <a:endParaRPr lang="it-IT" sz="700" b="1" dirty="0"/>
          </a:p>
          <a:p>
            <a:r>
              <a:rPr lang="it-IT" sz="700" b="1" dirty="0"/>
              <a:t>Elettore:	Nome e Cognome</a:t>
            </a:r>
            <a:r>
              <a:rPr lang="it-IT" sz="600" dirty="0"/>
              <a:t>				</a:t>
            </a:r>
            <a:r>
              <a:rPr lang="it-IT" sz="700" b="1" i="1" dirty="0"/>
              <a:t>f 3</a:t>
            </a:r>
          </a:p>
        </p:txBody>
      </p:sp>
      <p:pic>
        <p:nvPicPr>
          <p:cNvPr id="5" name="Immagine 4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52A0564B-444D-0D61-1BEA-66DE7D5B8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" y="235581"/>
            <a:ext cx="1766374" cy="5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58564FB-2FEC-4C3C-951A-30A6C214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018" y="2571305"/>
            <a:ext cx="6146801" cy="1531534"/>
          </a:xfrm>
          <a:prstGeom prst="rect">
            <a:avLst/>
          </a:prstGeom>
        </p:spPr>
      </p:pic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775425D8-B8D1-401E-853A-9943B2B5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020" y="6341932"/>
            <a:ext cx="2743200" cy="365125"/>
          </a:xfrm>
        </p:spPr>
        <p:txBody>
          <a:bodyPr/>
          <a:lstStyle/>
          <a:p>
            <a:fld id="{1F0D9605-A831-4471-A4C4-EBFA8615ADCD}" type="slidenum">
              <a:rPr lang="en-US" sz="1400" smtClean="0"/>
              <a:t>5</a:t>
            </a:fld>
            <a:endParaRPr lang="en-US" sz="1400" dirty="0"/>
          </a:p>
        </p:txBody>
      </p:sp>
      <p:cxnSp>
        <p:nvCxnSpPr>
          <p:cNvPr id="14" name="Straight Connector 49">
            <a:extLst>
              <a:ext uri="{FF2B5EF4-FFF2-40B4-BE49-F238E27FC236}">
                <a16:creationId xmlns:a16="http://schemas.microsoft.com/office/drawing/2014/main" id="{ADCE2CFD-3A37-4932-9573-8CBC1EF3F632}"/>
              </a:ext>
            </a:extLst>
          </p:cNvPr>
          <p:cNvCxnSpPr/>
          <p:nvPr/>
        </p:nvCxnSpPr>
        <p:spPr>
          <a:xfrm>
            <a:off x="11621452" y="4791099"/>
            <a:ext cx="0" cy="1161961"/>
          </a:xfrm>
          <a:prstGeom prst="line">
            <a:avLst/>
          </a:prstGeom>
          <a:ln w="9525">
            <a:solidFill>
              <a:srgbClr val="BF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0">
            <a:extLst>
              <a:ext uri="{FF2B5EF4-FFF2-40B4-BE49-F238E27FC236}">
                <a16:creationId xmlns:a16="http://schemas.microsoft.com/office/drawing/2014/main" id="{688A25BF-1F2D-4285-9A9F-2DB698347678}"/>
              </a:ext>
            </a:extLst>
          </p:cNvPr>
          <p:cNvSpPr/>
          <p:nvPr/>
        </p:nvSpPr>
        <p:spPr>
          <a:xfrm>
            <a:off x="11598592" y="4916027"/>
            <a:ext cx="45719" cy="225425"/>
          </a:xfrm>
          <a:prstGeom prst="rect">
            <a:avLst/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Immagine 20">
            <a:extLst>
              <a:ext uri="{FF2B5EF4-FFF2-40B4-BE49-F238E27FC236}">
                <a16:creationId xmlns:a16="http://schemas.microsoft.com/office/drawing/2014/main" id="{35A383A8-B9F3-4B93-8D7E-F4D943DA0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6310002"/>
            <a:ext cx="1240777" cy="533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C4657A-2C1F-4F8B-92A3-4FB164CAFA76}"/>
              </a:ext>
            </a:extLst>
          </p:cNvPr>
          <p:cNvSpPr txBox="1"/>
          <p:nvPr/>
        </p:nvSpPr>
        <p:spPr>
          <a:xfrm>
            <a:off x="839788" y="987200"/>
            <a:ext cx="10598364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EFEFE"/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rgbClr val="0C344C"/>
                </a:solidFill>
                <a:latin typeface="Manrope" pitchFamily="2" charset="0"/>
              </a:rPr>
              <a:t>Anteprima della scheda di voto per i Consigli dei Corsi di Studio, per i Consigli di Riferimento dei Poli Territoriali e per il Consiglio della Scuola di Dottorato di Ricerca</a:t>
            </a:r>
          </a:p>
        </p:txBody>
      </p:sp>
      <p:sp>
        <p:nvSpPr>
          <p:cNvPr id="18" name="Rettangolo 12">
            <a:extLst>
              <a:ext uri="{FF2B5EF4-FFF2-40B4-BE49-F238E27FC236}">
                <a16:creationId xmlns:a16="http://schemas.microsoft.com/office/drawing/2014/main" id="{E0B0CD94-8B5F-4F72-A9EA-75D8A54E25DA}"/>
              </a:ext>
            </a:extLst>
          </p:cNvPr>
          <p:cNvSpPr/>
          <p:nvPr/>
        </p:nvSpPr>
        <p:spPr>
          <a:xfrm>
            <a:off x="749324" y="2239471"/>
            <a:ext cx="4450418" cy="32932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All’inizio di ogni scheda viene presentato: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Il nome dell’organo da votare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(f 1.)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Il numero di preferenze che possono essere espresse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(f 2.)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Il nome dell’elettore che sta votando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(f 3.)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L’indice dei candidati 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(f 4.)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Occorre premere nuovamente per deselezionare il candidato e selezionarne un altro.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Per questa votazione, il numero di preferenze varia in base all’Organismo per cui si vota.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A198E0-F98C-476B-BB47-1A17CEF10A9B}"/>
              </a:ext>
            </a:extLst>
          </p:cNvPr>
          <p:cNvSpPr/>
          <p:nvPr/>
        </p:nvSpPr>
        <p:spPr>
          <a:xfrm>
            <a:off x="6775240" y="3018527"/>
            <a:ext cx="1165566" cy="96567"/>
          </a:xfrm>
          <a:prstGeom prst="rect">
            <a:avLst/>
          </a:prstGeom>
          <a:solidFill>
            <a:srgbClr val="FBFBFB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lang="it-IT" sz="500" dirty="0">
                <a:solidFill>
                  <a:schemeClr val="accent1">
                    <a:lumMod val="50000"/>
                  </a:schemeClr>
                </a:solidFill>
              </a:rPr>
              <a:t>Nome Cognome</a:t>
            </a:r>
            <a:endParaRPr lang="it-IT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DC343F-03DA-4D75-BC34-C4244AA758D8}"/>
              </a:ext>
            </a:extLst>
          </p:cNvPr>
          <p:cNvSpPr/>
          <p:nvPr/>
        </p:nvSpPr>
        <p:spPr>
          <a:xfrm>
            <a:off x="5265686" y="3317358"/>
            <a:ext cx="3934161" cy="127714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>
                <a:solidFill>
                  <a:schemeClr val="accent1">
                    <a:lumMod val="50000"/>
                  </a:schemeClr>
                </a:solidFill>
              </a:rPr>
              <a:t>f 4.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265686" y="2772305"/>
            <a:ext cx="5010681" cy="553998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600" b="1" dirty="0"/>
              <a:t>Votazione:	Organismo: Consiglio di Corso di Studi/Consiglio di riferimento del Polo territoriale/Consiglio Scuola di Dottorato	</a:t>
            </a:r>
            <a:r>
              <a:rPr lang="it-IT" sz="600" b="1" i="1" dirty="0"/>
              <a:t>f 1</a:t>
            </a:r>
            <a:br>
              <a:rPr lang="it-IT" sz="600" b="1" dirty="0"/>
            </a:br>
            <a:br>
              <a:rPr lang="it-IT" sz="600" b="1" dirty="0"/>
            </a:br>
            <a:r>
              <a:rPr lang="it-IT" sz="600" b="1" dirty="0"/>
              <a:t>Puoi votare per:	Numero di preferenze variabile in base all’Organismo			</a:t>
            </a:r>
            <a:r>
              <a:rPr lang="it-IT" sz="600" b="1" i="1" dirty="0"/>
              <a:t>f 2</a:t>
            </a:r>
          </a:p>
          <a:p>
            <a:endParaRPr lang="it-IT" sz="600" b="1" dirty="0"/>
          </a:p>
          <a:p>
            <a:r>
              <a:rPr lang="it-IT" sz="600" b="1" dirty="0"/>
              <a:t>Elettore:	Nome e Cognome</a:t>
            </a:r>
            <a:r>
              <a:rPr lang="it-IT" sz="400" dirty="0"/>
              <a:t>				</a:t>
            </a:r>
            <a:r>
              <a:rPr lang="it-IT" sz="600" b="1" i="1" dirty="0"/>
              <a:t>f 3</a:t>
            </a:r>
          </a:p>
        </p:txBody>
      </p:sp>
      <p:pic>
        <p:nvPicPr>
          <p:cNvPr id="4" name="Immagine 3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C1C392DE-6D61-7A21-B47E-942E4DB19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" y="235581"/>
            <a:ext cx="1766374" cy="5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1F15D9-F488-49F6-99DB-D714037A7BCF}"/>
              </a:ext>
            </a:extLst>
          </p:cNvPr>
          <p:cNvSpPr txBox="1"/>
          <p:nvPr/>
        </p:nvSpPr>
        <p:spPr>
          <a:xfrm>
            <a:off x="745560" y="1507078"/>
            <a:ext cx="436869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Per esprimere il voto selezionare la casella relativa al candidato/a scelto/a e alla lista di appartenenza. 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Cliccare «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Conferma preferenze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».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  <a:p>
            <a:pPr algn="just"/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Non dare alcuna preferenza equivale a votare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scheda bianca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" pitchFamily="2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Manrope" pitchFamily="2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Connector 49">
            <a:extLst>
              <a:ext uri="{FF2B5EF4-FFF2-40B4-BE49-F238E27FC236}">
                <a16:creationId xmlns:a16="http://schemas.microsoft.com/office/drawing/2014/main" id="{CED6AB98-D8D1-4A68-B32C-F5189DE2B782}"/>
              </a:ext>
            </a:extLst>
          </p:cNvPr>
          <p:cNvCxnSpPr/>
          <p:nvPr/>
        </p:nvCxnSpPr>
        <p:spPr>
          <a:xfrm>
            <a:off x="11621452" y="4791099"/>
            <a:ext cx="0" cy="1161961"/>
          </a:xfrm>
          <a:prstGeom prst="line">
            <a:avLst/>
          </a:prstGeom>
          <a:ln w="9525">
            <a:solidFill>
              <a:srgbClr val="BF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0">
            <a:extLst>
              <a:ext uri="{FF2B5EF4-FFF2-40B4-BE49-F238E27FC236}">
                <a16:creationId xmlns:a16="http://schemas.microsoft.com/office/drawing/2014/main" id="{7CC9CCDB-FABF-4507-A533-6E7ADC0DD7D7}"/>
              </a:ext>
            </a:extLst>
          </p:cNvPr>
          <p:cNvSpPr/>
          <p:nvPr/>
        </p:nvSpPr>
        <p:spPr>
          <a:xfrm>
            <a:off x="11598592" y="4916027"/>
            <a:ext cx="45719" cy="225425"/>
          </a:xfrm>
          <a:prstGeom prst="rect">
            <a:avLst/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egnaposto numero diapositiva 1">
            <a:extLst>
              <a:ext uri="{FF2B5EF4-FFF2-40B4-BE49-F238E27FC236}">
                <a16:creationId xmlns:a16="http://schemas.microsoft.com/office/drawing/2014/main" id="{49AC7BF6-8CB6-4EFA-ABC7-18095FD0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020" y="6341932"/>
            <a:ext cx="2743200" cy="365125"/>
          </a:xfrm>
        </p:spPr>
        <p:txBody>
          <a:bodyPr/>
          <a:lstStyle/>
          <a:p>
            <a:fld id="{1F0D9605-A831-4471-A4C4-EBFA8615ADCD}" type="slidenum">
              <a:rPr lang="en-US" sz="1400" smtClean="0"/>
              <a:t>6</a:t>
            </a:fld>
            <a:endParaRPr lang="en-US" sz="1400" dirty="0"/>
          </a:p>
        </p:txBody>
      </p:sp>
      <p:pic>
        <p:nvPicPr>
          <p:cNvPr id="15" name="Immagine 20">
            <a:extLst>
              <a:ext uri="{FF2B5EF4-FFF2-40B4-BE49-F238E27FC236}">
                <a16:creationId xmlns:a16="http://schemas.microsoft.com/office/drawing/2014/main" id="{A280F30E-16AE-436C-B544-F0A7AC3D9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6310002"/>
            <a:ext cx="1240777" cy="533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71C954-4F62-4A47-92A3-99CDE3258E2C}"/>
              </a:ext>
            </a:extLst>
          </p:cNvPr>
          <p:cNvSpPr txBox="1"/>
          <p:nvPr/>
        </p:nvSpPr>
        <p:spPr>
          <a:xfrm>
            <a:off x="821918" y="986193"/>
            <a:ext cx="348856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EFEFE"/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rgbClr val="0C344C"/>
                </a:solidFill>
                <a:latin typeface="Manrope" pitchFamily="2" charset="0"/>
              </a:rPr>
              <a:t>Esprimi il tuo voto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4C638-E0F9-41C9-BB54-15757792F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50"/>
          <a:stretch/>
        </p:blipFill>
        <p:spPr>
          <a:xfrm>
            <a:off x="5186210" y="926893"/>
            <a:ext cx="6746472" cy="43318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02F5F00-6A2F-45DD-B3E9-9D434BD1A5FB}"/>
              </a:ext>
            </a:extLst>
          </p:cNvPr>
          <p:cNvSpPr/>
          <p:nvPr/>
        </p:nvSpPr>
        <p:spPr>
          <a:xfrm>
            <a:off x="11162199" y="4931882"/>
            <a:ext cx="770483" cy="350419"/>
          </a:xfrm>
          <a:prstGeom prst="rect">
            <a:avLst/>
          </a:prstGeom>
          <a:noFill/>
          <a:ln w="38100">
            <a:solidFill>
              <a:srgbClr val="0C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9785555" y="5070828"/>
            <a:ext cx="1348716" cy="4229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5EBF9961-E174-9CE3-FF5D-8F6B2F5B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" y="235581"/>
            <a:ext cx="1766374" cy="5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FF16D95-D905-4A84-8A2D-4ADCC46AB9C5}"/>
              </a:ext>
            </a:extLst>
          </p:cNvPr>
          <p:cNvSpPr txBox="1"/>
          <p:nvPr/>
        </p:nvSpPr>
        <p:spPr>
          <a:xfrm>
            <a:off x="743349" y="1516382"/>
            <a:ext cx="415158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Manrope" pitchFamily="2" charset="0"/>
              </a:rPr>
              <a:t>Una volta assegnato il voto, viene presentata la pagina </a:t>
            </a:r>
            <a:r>
              <a:rPr lang="it-IT" sz="1600" b="1" dirty="0">
                <a:latin typeface="Manrope" pitchFamily="2" charset="0"/>
              </a:rPr>
              <a:t>di riepilogo delle preferenze indicate che riporta: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Manrope" pitchFamily="2" charset="0"/>
              </a:rPr>
              <a:t>Il nome dell’organo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Manrope" pitchFamily="2" charset="0"/>
              </a:rPr>
              <a:t>Il numero di preferenze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Manrope" pitchFamily="2" charset="0"/>
              </a:rPr>
              <a:t>Il nome dell’elettore che sta votando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Manrope" pitchFamily="2" charset="0"/>
              </a:rPr>
              <a:t>Riepilogo della scelta della lista e/o del  candidato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Manrope" pitchFamily="2" charset="0"/>
              </a:rPr>
              <a:t>Pulsante di conferma.</a:t>
            </a:r>
          </a:p>
          <a:p>
            <a:pPr algn="just"/>
            <a:endParaRPr lang="it-IT" sz="1600" dirty="0">
              <a:latin typeface="Manrope" pitchFamily="2" charset="0"/>
            </a:endParaRPr>
          </a:p>
          <a:p>
            <a:pPr algn="just"/>
            <a:r>
              <a:rPr lang="it-IT" sz="1600" dirty="0">
                <a:latin typeface="Manrope" pitchFamily="2" charset="0"/>
              </a:rPr>
              <a:t>Il voto viene inserito nell’urna digitale solo dopo questo passaggio. </a:t>
            </a:r>
          </a:p>
          <a:p>
            <a:pPr algn="just"/>
            <a:endParaRPr lang="it-IT" sz="1600" dirty="0">
              <a:latin typeface="Manrope" pitchFamily="2" charset="0"/>
            </a:endParaRPr>
          </a:p>
          <a:p>
            <a:pPr algn="just"/>
            <a:r>
              <a:rPr lang="it-IT" sz="1600" dirty="0">
                <a:latin typeface="Manrope" pitchFamily="2" charset="0"/>
              </a:rPr>
              <a:t>Premendo su «</a:t>
            </a:r>
            <a:r>
              <a:rPr lang="it-IT" sz="1600" b="1" dirty="0">
                <a:latin typeface="Manrope" pitchFamily="2" charset="0"/>
              </a:rPr>
              <a:t>Registra Preferenze</a:t>
            </a:r>
            <a:r>
              <a:rPr lang="it-IT" sz="1600" dirty="0">
                <a:latin typeface="Manrope" pitchFamily="2" charset="0"/>
              </a:rPr>
              <a:t>» il voto diventa immodificabile.</a:t>
            </a:r>
          </a:p>
        </p:txBody>
      </p:sp>
      <p:cxnSp>
        <p:nvCxnSpPr>
          <p:cNvPr id="24" name="Straight Connector 49">
            <a:extLst>
              <a:ext uri="{FF2B5EF4-FFF2-40B4-BE49-F238E27FC236}">
                <a16:creationId xmlns:a16="http://schemas.microsoft.com/office/drawing/2014/main" id="{B9A611FF-D82E-44D3-9117-B117121EBBF7}"/>
              </a:ext>
            </a:extLst>
          </p:cNvPr>
          <p:cNvCxnSpPr/>
          <p:nvPr/>
        </p:nvCxnSpPr>
        <p:spPr>
          <a:xfrm>
            <a:off x="11621452" y="4791099"/>
            <a:ext cx="0" cy="1161961"/>
          </a:xfrm>
          <a:prstGeom prst="line">
            <a:avLst/>
          </a:prstGeom>
          <a:ln w="9525">
            <a:solidFill>
              <a:srgbClr val="BF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0">
            <a:extLst>
              <a:ext uri="{FF2B5EF4-FFF2-40B4-BE49-F238E27FC236}">
                <a16:creationId xmlns:a16="http://schemas.microsoft.com/office/drawing/2014/main" id="{B89136C1-DE91-48BE-A0EE-C2631238F7CE}"/>
              </a:ext>
            </a:extLst>
          </p:cNvPr>
          <p:cNvSpPr/>
          <p:nvPr/>
        </p:nvSpPr>
        <p:spPr>
          <a:xfrm>
            <a:off x="11598592" y="4916027"/>
            <a:ext cx="45719" cy="225425"/>
          </a:xfrm>
          <a:prstGeom prst="rect">
            <a:avLst/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egnaposto numero diapositiva 1">
            <a:extLst>
              <a:ext uri="{FF2B5EF4-FFF2-40B4-BE49-F238E27FC236}">
                <a16:creationId xmlns:a16="http://schemas.microsoft.com/office/drawing/2014/main" id="{EC4C00E6-91A3-4C80-8964-C35E4789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020" y="6341932"/>
            <a:ext cx="2743200" cy="365125"/>
          </a:xfrm>
        </p:spPr>
        <p:txBody>
          <a:bodyPr/>
          <a:lstStyle/>
          <a:p>
            <a:fld id="{1F0D9605-A831-4471-A4C4-EBFA8615ADCD}" type="slidenum">
              <a:rPr lang="en-US" sz="1400" smtClean="0"/>
              <a:t>7</a:t>
            </a:fld>
            <a:endParaRPr lang="en-US" sz="1400" dirty="0"/>
          </a:p>
        </p:txBody>
      </p:sp>
      <p:pic>
        <p:nvPicPr>
          <p:cNvPr id="14" name="Immagine 20">
            <a:extLst>
              <a:ext uri="{FF2B5EF4-FFF2-40B4-BE49-F238E27FC236}">
                <a16:creationId xmlns:a16="http://schemas.microsoft.com/office/drawing/2014/main" id="{FFE25394-FC0A-4BBC-9833-47B389D6B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6310002"/>
            <a:ext cx="1240777" cy="5335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D86D8C-D5C2-401C-829C-481325966235}"/>
              </a:ext>
            </a:extLst>
          </p:cNvPr>
          <p:cNvSpPr txBox="1"/>
          <p:nvPr/>
        </p:nvSpPr>
        <p:spPr>
          <a:xfrm>
            <a:off x="834037" y="979118"/>
            <a:ext cx="3496786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EFEFE"/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rgbClr val="0C344C"/>
                </a:solidFill>
                <a:latin typeface="Manrope" pitchFamily="2" charset="0"/>
              </a:rPr>
              <a:t>Conferma il tuo voto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4F19D-45E3-49C2-AD14-8991E9693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379" y="1266761"/>
            <a:ext cx="5965932" cy="29686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D4CA5A2-40B2-425A-8657-7DB6C9275532}"/>
              </a:ext>
            </a:extLst>
          </p:cNvPr>
          <p:cNvSpPr/>
          <p:nvPr/>
        </p:nvSpPr>
        <p:spPr>
          <a:xfrm>
            <a:off x="10788460" y="3885673"/>
            <a:ext cx="855851" cy="365125"/>
          </a:xfrm>
          <a:prstGeom prst="rect">
            <a:avLst/>
          </a:prstGeom>
          <a:noFill/>
          <a:ln w="38100">
            <a:solidFill>
              <a:srgbClr val="0C3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FD4AF0-D3C5-4C4A-AE0C-E08170887061}"/>
              </a:ext>
            </a:extLst>
          </p:cNvPr>
          <p:cNvSpPr/>
          <p:nvPr/>
        </p:nvSpPr>
        <p:spPr>
          <a:xfrm>
            <a:off x="6953398" y="2535263"/>
            <a:ext cx="1165566" cy="96567"/>
          </a:xfrm>
          <a:prstGeom prst="rect">
            <a:avLst/>
          </a:prstGeom>
          <a:solidFill>
            <a:srgbClr val="FBFBFB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lang="it-IT" sz="600" dirty="0">
                <a:solidFill>
                  <a:schemeClr val="bg1">
                    <a:lumMod val="50000"/>
                  </a:schemeClr>
                </a:solidFill>
              </a:rPr>
              <a:t>Nome Cognome</a:t>
            </a:r>
            <a:endParaRPr lang="it-IT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92D6D4-07BF-4FCF-BFF0-DF5ACDCAA64D}"/>
              </a:ext>
            </a:extLst>
          </p:cNvPr>
          <p:cNvSpPr/>
          <p:nvPr/>
        </p:nvSpPr>
        <p:spPr>
          <a:xfrm>
            <a:off x="5768263" y="2267256"/>
            <a:ext cx="3934161" cy="10800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>
                <a:solidFill>
                  <a:schemeClr val="accent1">
                    <a:lumMod val="50000"/>
                  </a:schemeClr>
                </a:solidFill>
              </a:rPr>
              <a:t>f 1.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178BD8-2EA2-4039-A6B1-72B69908B7E2}"/>
              </a:ext>
            </a:extLst>
          </p:cNvPr>
          <p:cNvSpPr/>
          <p:nvPr/>
        </p:nvSpPr>
        <p:spPr>
          <a:xfrm>
            <a:off x="5768263" y="2397249"/>
            <a:ext cx="3934161" cy="10800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>
                <a:solidFill>
                  <a:schemeClr val="accent1">
                    <a:lumMod val="50000"/>
                  </a:schemeClr>
                </a:solidFill>
              </a:rPr>
              <a:t>f 2.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2EA2DD-2638-4257-9BA3-3A9F85725B38}"/>
              </a:ext>
            </a:extLst>
          </p:cNvPr>
          <p:cNvSpPr/>
          <p:nvPr/>
        </p:nvSpPr>
        <p:spPr>
          <a:xfrm>
            <a:off x="5768263" y="2526734"/>
            <a:ext cx="3934161" cy="10800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>
                <a:solidFill>
                  <a:schemeClr val="accent1">
                    <a:lumMod val="50000"/>
                  </a:schemeClr>
                </a:solidFill>
              </a:rPr>
              <a:t>f 3.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329733-E739-452E-9C87-D4675ABCD141}"/>
              </a:ext>
            </a:extLst>
          </p:cNvPr>
          <p:cNvSpPr/>
          <p:nvPr/>
        </p:nvSpPr>
        <p:spPr>
          <a:xfrm>
            <a:off x="5768263" y="2828506"/>
            <a:ext cx="3934161" cy="162343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800" i="1" dirty="0">
                <a:solidFill>
                  <a:schemeClr val="accent1">
                    <a:lumMod val="50000"/>
                  </a:schemeClr>
                </a:solidFill>
              </a:rPr>
              <a:t>f 4.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766025" y="2256662"/>
            <a:ext cx="5193572" cy="57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700" b="1" dirty="0"/>
              <a:t>Votazione:	Organismo: Senato Accademico/Consiglio di Amministrazione/Commissione Paritetica	</a:t>
            </a:r>
            <a:r>
              <a:rPr lang="it-IT" sz="700" b="1" i="1" dirty="0"/>
              <a:t>f 1</a:t>
            </a:r>
            <a:br>
              <a:rPr lang="it-IT" sz="700" b="1" dirty="0"/>
            </a:br>
            <a:br>
              <a:rPr lang="it-IT" sz="700" b="1" dirty="0"/>
            </a:br>
            <a:r>
              <a:rPr lang="it-IT" sz="700" b="1" dirty="0"/>
              <a:t>Puoi votare per:	Numero di preferenze variabile in base all’Organismo		</a:t>
            </a:r>
            <a:r>
              <a:rPr lang="it-IT" sz="700" b="1" i="1" dirty="0"/>
              <a:t>f 2</a:t>
            </a:r>
          </a:p>
          <a:p>
            <a:endParaRPr lang="it-IT" sz="700" b="1" dirty="0"/>
          </a:p>
          <a:p>
            <a:r>
              <a:rPr lang="it-IT" sz="700" b="1" dirty="0"/>
              <a:t>Elettore:	Nome e Cognome</a:t>
            </a:r>
            <a:r>
              <a:rPr lang="it-IT" sz="600" dirty="0"/>
              <a:t>				</a:t>
            </a:r>
            <a:r>
              <a:rPr lang="it-IT" sz="700" b="1" i="1" dirty="0"/>
              <a:t>f 3</a:t>
            </a:r>
          </a:p>
        </p:txBody>
      </p:sp>
      <p:cxnSp>
        <p:nvCxnSpPr>
          <p:cNvPr id="3" name="Connettore 2 2"/>
          <p:cNvCxnSpPr/>
          <p:nvPr/>
        </p:nvCxnSpPr>
        <p:spPr>
          <a:xfrm flipV="1">
            <a:off x="9947787" y="4011536"/>
            <a:ext cx="840673" cy="4476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99A2C65B-B91A-E779-D5A9-69C5EA6B6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" y="235581"/>
            <a:ext cx="1766374" cy="5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49">
            <a:extLst>
              <a:ext uri="{FF2B5EF4-FFF2-40B4-BE49-F238E27FC236}">
                <a16:creationId xmlns:a16="http://schemas.microsoft.com/office/drawing/2014/main" id="{D8A8211B-5723-45C1-8C15-B16B21E46742}"/>
              </a:ext>
            </a:extLst>
          </p:cNvPr>
          <p:cNvCxnSpPr/>
          <p:nvPr/>
        </p:nvCxnSpPr>
        <p:spPr>
          <a:xfrm>
            <a:off x="11621452" y="4791099"/>
            <a:ext cx="0" cy="1161961"/>
          </a:xfrm>
          <a:prstGeom prst="line">
            <a:avLst/>
          </a:prstGeom>
          <a:ln w="9525">
            <a:solidFill>
              <a:srgbClr val="BF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0">
            <a:extLst>
              <a:ext uri="{FF2B5EF4-FFF2-40B4-BE49-F238E27FC236}">
                <a16:creationId xmlns:a16="http://schemas.microsoft.com/office/drawing/2014/main" id="{51DD69B4-F296-44B1-9923-BAFDC02A18A9}"/>
              </a:ext>
            </a:extLst>
          </p:cNvPr>
          <p:cNvSpPr/>
          <p:nvPr/>
        </p:nvSpPr>
        <p:spPr>
          <a:xfrm>
            <a:off x="11598592" y="4916027"/>
            <a:ext cx="45719" cy="225425"/>
          </a:xfrm>
          <a:prstGeom prst="rect">
            <a:avLst/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741517-6A20-4226-B4A2-31EBEFC3D92C}"/>
              </a:ext>
            </a:extLst>
          </p:cNvPr>
          <p:cNvSpPr txBox="1"/>
          <p:nvPr/>
        </p:nvSpPr>
        <p:spPr>
          <a:xfrm>
            <a:off x="742245" y="1505629"/>
            <a:ext cx="3836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Manrope" pitchFamily="2" charset="0"/>
              </a:rPr>
              <a:t>Una volta confermata la preferenza, comparirà il messaggio che il voto è stato registrato.</a:t>
            </a:r>
          </a:p>
          <a:p>
            <a:pPr algn="just"/>
            <a:endParaRPr lang="it-IT" sz="1600" dirty="0">
              <a:latin typeface="Manrope" pitchFamily="2" charset="0"/>
            </a:endParaRPr>
          </a:p>
          <a:p>
            <a:pPr algn="just"/>
            <a:r>
              <a:rPr lang="it-IT" sz="1600" dirty="0">
                <a:latin typeface="Manrope" pitchFamily="2" charset="0"/>
              </a:rPr>
              <a:t>Riceverai la notifica di avvenuta votazione via email.</a:t>
            </a:r>
          </a:p>
          <a:p>
            <a:pPr algn="just"/>
            <a:endParaRPr lang="it-IT" sz="1600" dirty="0">
              <a:latin typeface="Manrope" pitchFamily="2" charset="0"/>
            </a:endParaRPr>
          </a:p>
          <a:p>
            <a:pPr algn="just"/>
            <a:r>
              <a:rPr lang="it-IT" sz="1600" b="1" dirty="0">
                <a:latin typeface="Manrope" pitchFamily="2" charset="0"/>
              </a:rPr>
              <a:t>NON chiudere il browser o spegnere il PC</a:t>
            </a:r>
            <a:r>
              <a:rPr lang="it-IT" sz="1600" dirty="0">
                <a:latin typeface="Manrope" pitchFamily="2" charset="0"/>
              </a:rPr>
              <a:t>.</a:t>
            </a:r>
          </a:p>
          <a:p>
            <a:pPr algn="just"/>
            <a:endParaRPr lang="it-IT" sz="1600" b="1" dirty="0">
              <a:latin typeface="Manrope" pitchFamily="2" charset="0"/>
            </a:endParaRPr>
          </a:p>
          <a:p>
            <a:pPr algn="just"/>
            <a:r>
              <a:rPr lang="it-IT" sz="1600" dirty="0">
                <a:latin typeface="Manrope" pitchFamily="2" charset="0"/>
              </a:rPr>
              <a:t>Cliccare «</a:t>
            </a:r>
            <a:r>
              <a:rPr lang="it-IT" sz="1600" b="1" dirty="0">
                <a:latin typeface="Manrope" pitchFamily="2" charset="0"/>
              </a:rPr>
              <a:t>Continua</a:t>
            </a:r>
            <a:r>
              <a:rPr lang="it-IT" sz="1600" dirty="0">
                <a:latin typeface="Manrope" pitchFamily="2" charset="0"/>
              </a:rPr>
              <a:t>» per terminare l’operazione di voto o </a:t>
            </a:r>
            <a:r>
              <a:rPr lang="it-IT" sz="1600" b="1" dirty="0">
                <a:latin typeface="Manrope" pitchFamily="2" charset="0"/>
              </a:rPr>
              <a:t>passare alla scheda successiva</a:t>
            </a:r>
            <a:r>
              <a:rPr lang="it-IT" sz="1600" dirty="0">
                <a:latin typeface="Manrope" pitchFamily="2" charset="0"/>
              </a:rPr>
              <a:t>. </a:t>
            </a:r>
          </a:p>
        </p:txBody>
      </p:sp>
      <p:sp>
        <p:nvSpPr>
          <p:cNvPr id="17" name="Segnaposto numero diapositiva 1">
            <a:extLst>
              <a:ext uri="{FF2B5EF4-FFF2-40B4-BE49-F238E27FC236}">
                <a16:creationId xmlns:a16="http://schemas.microsoft.com/office/drawing/2014/main" id="{157E9F7F-552F-4666-A574-805470E2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020" y="6341932"/>
            <a:ext cx="2743200" cy="365125"/>
          </a:xfrm>
        </p:spPr>
        <p:txBody>
          <a:bodyPr/>
          <a:lstStyle/>
          <a:p>
            <a:fld id="{1F0D9605-A831-4471-A4C4-EBFA8615ADCD}" type="slidenum">
              <a:rPr lang="en-US" sz="1400" smtClean="0"/>
              <a:t>8</a:t>
            </a:fld>
            <a:endParaRPr lang="en-US" sz="1400" dirty="0"/>
          </a:p>
        </p:txBody>
      </p:sp>
      <p:pic>
        <p:nvPicPr>
          <p:cNvPr id="13" name="Immagine 20">
            <a:extLst>
              <a:ext uri="{FF2B5EF4-FFF2-40B4-BE49-F238E27FC236}">
                <a16:creationId xmlns:a16="http://schemas.microsoft.com/office/drawing/2014/main" id="{130078D1-25D7-46B7-8252-9774CEB87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6310002"/>
            <a:ext cx="1240777" cy="5335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9523EE-CF0A-4DFF-AA64-5B8EBD303A9E}"/>
              </a:ext>
            </a:extLst>
          </p:cNvPr>
          <p:cNvSpPr txBox="1"/>
          <p:nvPr/>
        </p:nvSpPr>
        <p:spPr>
          <a:xfrm>
            <a:off x="839788" y="983999"/>
            <a:ext cx="7656218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EFEFE"/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rgbClr val="0C344C"/>
                </a:solidFill>
                <a:latin typeface="Manrope" pitchFamily="2" charset="0"/>
              </a:rPr>
              <a:t>Votazione eseguita e notifica di avvenuta votazione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B70C6-A3AE-4A8E-A33D-2BB3C1045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3" r="46223"/>
          <a:stretch/>
        </p:blipFill>
        <p:spPr>
          <a:xfrm>
            <a:off x="4968527" y="1916963"/>
            <a:ext cx="6508770" cy="4227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9591BE9-E83B-47D3-BA17-1B89B1903D2C}"/>
              </a:ext>
            </a:extLst>
          </p:cNvPr>
          <p:cNvSpPr/>
          <p:nvPr/>
        </p:nvSpPr>
        <p:spPr>
          <a:xfrm>
            <a:off x="6540910" y="2150454"/>
            <a:ext cx="530941" cy="128172"/>
          </a:xfrm>
          <a:prstGeom prst="rect">
            <a:avLst/>
          </a:prstGeom>
          <a:solidFill>
            <a:srgbClr val="CDE0C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lang="it-IT" sz="600" b="1" dirty="0">
                <a:solidFill>
                  <a:srgbClr val="33593A"/>
                </a:solidFill>
              </a:rPr>
              <a:t>Mario Rossi</a:t>
            </a:r>
            <a:endParaRPr lang="it-IT" sz="1100" b="1" dirty="0">
              <a:solidFill>
                <a:srgbClr val="33593A"/>
              </a:solidFill>
            </a:endParaRPr>
          </a:p>
        </p:txBody>
      </p:sp>
      <p:pic>
        <p:nvPicPr>
          <p:cNvPr id="3" name="Immagine 2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7FFC98C4-59B6-9DC8-4AB2-2278BF0EE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" y="235581"/>
            <a:ext cx="1766374" cy="5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42E9C5B788134DBBAB2D2912618E73" ma:contentTypeVersion="2" ma:contentTypeDescription="Creare un nuovo documento." ma:contentTypeScope="" ma:versionID="01122018d87c41ce3421fd9d83fc8707">
  <xsd:schema xmlns:xsd="http://www.w3.org/2001/XMLSchema" xmlns:xs="http://www.w3.org/2001/XMLSchema" xmlns:p="http://schemas.microsoft.com/office/2006/metadata/properties" xmlns:ns2="85e108ab-7fab-42ba-b331-ebe2aa9bc9db" targetNamespace="http://schemas.microsoft.com/office/2006/metadata/properties" ma:root="true" ma:fieldsID="10ab7608c1c41d9bbba2fe64808a945a" ns2:_="">
    <xsd:import namespace="85e108ab-7fab-42ba-b331-ebe2aa9bc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108ab-7fab-42ba-b331-ebe2aa9bc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2E781D-9533-4AD7-BAC3-2D54573F3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DA161D-490F-46E4-9697-12DC5D066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e108ab-7fab-42ba-b331-ebe2aa9bc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1F85C1-291A-4FB2-A1EF-79B3ACE8BC5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775</Words>
  <Application>Microsoft Macintosh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Adobe Gothic Std B</vt:lpstr>
      <vt:lpstr>Arial</vt:lpstr>
      <vt:lpstr>Calibri</vt:lpstr>
      <vt:lpstr>Manrope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Talha</dc:creator>
  <cp:lastModifiedBy>Vittoria Mantello</cp:lastModifiedBy>
  <cp:revision>165</cp:revision>
  <dcterms:created xsi:type="dcterms:W3CDTF">2017-06-08T09:33:15Z</dcterms:created>
  <dcterms:modified xsi:type="dcterms:W3CDTF">2025-03-26T09:28:52Z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0x0101008E42E9C5B788134DBBAB2D2912618E73</vt:lpwstr>
  </property>
</Properties>
</file>